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72" r:id="rId2"/>
    <p:sldId id="273" r:id="rId3"/>
    <p:sldId id="392" r:id="rId4"/>
    <p:sldId id="286" r:id="rId5"/>
    <p:sldId id="393" r:id="rId6"/>
    <p:sldId id="395" r:id="rId7"/>
    <p:sldId id="385" r:id="rId8"/>
    <p:sldId id="394" r:id="rId9"/>
    <p:sldId id="396" r:id="rId10"/>
    <p:sldId id="398" r:id="rId11"/>
    <p:sldId id="400" r:id="rId12"/>
    <p:sldId id="399" r:id="rId13"/>
    <p:sldId id="401" r:id="rId14"/>
    <p:sldId id="402" r:id="rId15"/>
    <p:sldId id="397" r:id="rId16"/>
    <p:sldId id="403" r:id="rId17"/>
    <p:sldId id="363" r:id="rId1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CF3A"/>
    <a:srgbClr val="FF00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0708" autoAdjust="0"/>
  </p:normalViewPr>
  <p:slideViewPr>
    <p:cSldViewPr snapToGrid="0">
      <p:cViewPr varScale="1">
        <p:scale>
          <a:sx n="89" d="100"/>
          <a:sy n="89" d="100"/>
        </p:scale>
        <p:origin x="8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A88A-700E-4959-AD05-3C421866BDC6}" type="datetime4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2022年1月12日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9A4F4-89FA-4551-A9F4-ECDBD52C06D6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81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ECA54F6-A409-4052-BA8C-D33E3AF8AD29}" type="datetime4">
              <a:rPr lang="ja-JP" altLang="en-US" smtClean="0"/>
              <a:pPr/>
              <a:t>2022年1月12日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93B0CF2-7F87-4E02-A248-870047730F9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35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693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292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長方形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cxnSp>
          <p:nvCxnSpPr>
            <p:cNvPr id="7" name="直線​​コネクタ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​​コネクタ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​​コネクタ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kumimoji="0" lang="ja-JP" altLang="en-US" noProof="0" dirty="0"/>
          </a:p>
        </p:txBody>
      </p: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D9F5B4-D2B9-4671-9B63-0110E6386A4E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9D195-22A8-4E03-A4C1-FF558F7B427F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B777F-2BA6-42C0-83EF-2CC97DD0D6E7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C11D6-D226-45B1-8AA5-91C501F3B0E7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400AA1-06A4-444F-94EA-80BA16484187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38B790-6ACD-441F-B06D-4917F8B429D2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kumimoji="0"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96CEC-F0EC-4499-B406-555829E93D38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" dirty="0"/>
              <a:t>フッターを追加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EE4A-0564-4F19-AF56-1B86A81857A1}" type="datetime4">
              <a:rPr lang="ja-JP" altLang="en-US" smtClean="0"/>
              <a:t>2022年1月12日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0A0B1-5389-4168-8C71-456999E01C6A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FAF4E1-8E5B-454D-966C-37225B9702A6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つの角を切り取って丸めた四角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ja-JP" altLang="en-US" noProof="0" smtClean="0"/>
              <a:t>図を追加</a:t>
            </a:r>
            <a:endParaRPr kumimoji="0"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A228A8-1DDA-4C9E-B7BB-B3D4A4576159}" type="datetime4">
              <a:rPr lang="ja-JP" altLang="en-US" smtClean="0"/>
              <a:t>2022年1月12日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10" name="フリーフォーム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フリーフォーム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長方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grpSp>
          <p:nvGrpSpPr>
            <p:cNvPr id="27" name="グループ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フリーフォーム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フリーフォーム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グループ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フリーフォーム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  <p:sp>
              <p:nvSpPr>
                <p:cNvPr id="33" name="フリーフォーム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</p:grpSp>
        </p:grpSp>
      </p:grpSp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ja-JP" altLang="en-US" noProof="0" dirty="0"/>
              <a:t>クリックしてマスター タイトルのスタイルを編集</a:t>
            </a:r>
            <a:endParaRPr kumimoji="0" lang="ja-JP" altLang="en-US" noProof="0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43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ja-JP" altLang="en-US" noProof="0" dirty="0" smtClean="0"/>
              <a:t>クリックしてマスター テキストのスタイルを編集</a:t>
            </a:r>
          </a:p>
          <a:p>
            <a:pPr lvl="1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196E8732-2B4B-4F0A-8362-53F7A7DF2931}" type="datetime4">
              <a:rPr lang="ja-JP" altLang="en-US" smtClean="0"/>
              <a:t>2022年1月12日</a:t>
            </a:fld>
            <a:endParaRPr lang="en-US" dirty="0"/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401CF334-2D5C-4859-84A6-CA7E6E43FAEB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lnSpc>
          <a:spcPct val="80000"/>
        </a:lnSpc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ja-JP" altLang="en-US" dirty="0"/>
              <a:t>描画エンジン</a:t>
            </a:r>
            <a:r>
              <a:rPr lang="ja-JP" altLang="en-US" dirty="0" smtClean="0"/>
              <a:t>開発</a:t>
            </a:r>
            <a:r>
              <a:rPr lang="en-US" altLang="ja-JP" dirty="0" smtClean="0"/>
              <a:t>Ⅲ</a:t>
            </a:r>
            <a:r>
              <a:rPr lang="ja-JP" altLang="en-US" dirty="0" smtClean="0"/>
              <a:t>・</a:t>
            </a:r>
            <a:r>
              <a:rPr lang="en-US" altLang="ja-JP" dirty="0" smtClean="0"/>
              <a:t>Ⅳ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ja-JP" smtClean="0"/>
              <a:t>UNIT32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HDR</a:t>
            </a:r>
            <a:r>
              <a:rPr kumimoji="1" lang="ja-JP" altLang="en-US" dirty="0" smtClean="0"/>
              <a:t>テクスチャ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通常</a:t>
            </a:r>
            <a:r>
              <a:rPr lang="en-US" altLang="ja-JP" dirty="0"/>
              <a:t>(SDR)</a:t>
            </a:r>
            <a:r>
              <a:rPr lang="ja-JP" altLang="en-US" dirty="0"/>
              <a:t>で各チャンネル</a:t>
            </a:r>
            <a:r>
              <a:rPr lang="en-US" altLang="ja-JP" dirty="0"/>
              <a:t>(RGBA)</a:t>
            </a:r>
            <a:r>
              <a:rPr lang="ja-JP" altLang="en-US" dirty="0"/>
              <a:t>の成分は</a:t>
            </a:r>
            <a:r>
              <a:rPr lang="en-US" altLang="ja-JP" dirty="0"/>
              <a:t>0</a:t>
            </a:r>
            <a:r>
              <a:rPr lang="ja-JP" altLang="en-US" dirty="0"/>
              <a:t>～</a:t>
            </a:r>
            <a:r>
              <a:rPr lang="en-US" altLang="ja-JP" dirty="0"/>
              <a:t>255</a:t>
            </a:r>
            <a:r>
              <a:rPr lang="ja-JP" altLang="en-US" dirty="0"/>
              <a:t>を正規化して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0.0</a:t>
            </a:r>
            <a:r>
              <a:rPr lang="ja-JP" altLang="en-US" dirty="0"/>
              <a:t>～</a:t>
            </a:r>
            <a:r>
              <a:rPr lang="en-US" altLang="ja-JP" dirty="0"/>
              <a:t>1.0</a:t>
            </a:r>
            <a:r>
              <a:rPr lang="ja-JP" altLang="en-US" dirty="0"/>
              <a:t>で表現されるが、</a:t>
            </a:r>
            <a:r>
              <a:rPr lang="en-US" altLang="ja-JP" dirty="0"/>
              <a:t>HDR</a:t>
            </a:r>
            <a:r>
              <a:rPr lang="ja-JP" altLang="en-US" dirty="0"/>
              <a:t>では</a:t>
            </a:r>
            <a:r>
              <a:rPr lang="en-US" altLang="ja-JP" dirty="0"/>
              <a:t>1.0</a:t>
            </a:r>
            <a:r>
              <a:rPr lang="ja-JP" altLang="en-US" dirty="0"/>
              <a:t>以上を超えた表現が</a:t>
            </a:r>
            <a:r>
              <a:rPr lang="ja-JP" altLang="en-US" dirty="0" smtClean="0"/>
              <a:t>できる。</a:t>
            </a:r>
            <a:endParaRPr kumimoji="1" lang="ja-JP" altLang="en-US" dirty="0"/>
          </a:p>
        </p:txBody>
      </p:sp>
      <p:pic>
        <p:nvPicPr>
          <p:cNvPr id="6146" name="Picture 2" descr="https://cdn-ak.f.st-hatena.com/images/fotolife/h/hikita12312/20170813/201708130317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" y="3278909"/>
            <a:ext cx="6067619" cy="356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cdn-ak.f.st-hatena.com/images/fotolife/h/hikita12312/20170813/201708130318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30" y="3270799"/>
            <a:ext cx="6111969" cy="358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吹き出し 5"/>
          <p:cNvSpPr/>
          <p:nvPr/>
        </p:nvSpPr>
        <p:spPr>
          <a:xfrm>
            <a:off x="9042401" y="4927337"/>
            <a:ext cx="2937163" cy="1351543"/>
          </a:xfrm>
          <a:prstGeom prst="wedgeRoundRectCallout">
            <a:avLst>
              <a:gd name="adj1" fmla="val -57331"/>
              <a:gd name="adj2" fmla="val -37081"/>
              <a:gd name="adj3" fmla="val 16667"/>
            </a:avLst>
          </a:prstGeom>
          <a:solidFill>
            <a:schemeClr val="bg1"/>
          </a:solidFill>
          <a:ln w="28575">
            <a:solidFill>
              <a:srgbClr val="C0CF3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/>
              <a:t>RGB</a:t>
            </a:r>
            <a:r>
              <a:rPr kumimoji="1" lang="ja-JP" altLang="en-US" dirty="0" smtClean="0"/>
              <a:t>各チャンネルの色が</a:t>
            </a:r>
            <a:endParaRPr kumimoji="1" lang="en-US" altLang="ja-JP" dirty="0" smtClean="0"/>
          </a:p>
          <a:p>
            <a:r>
              <a:rPr kumimoji="1" lang="en-US" altLang="ja-JP" dirty="0" smtClean="0"/>
              <a:t>1.0</a:t>
            </a:r>
            <a:r>
              <a:rPr kumimoji="1" lang="ja-JP" altLang="en-US" dirty="0" smtClean="0"/>
              <a:t>以上になってクランプされた場所をピンク色に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マスクして</a:t>
            </a:r>
            <a:r>
              <a:rPr kumimoji="1" lang="ja-JP" altLang="en-US" dirty="0"/>
              <a:t>いる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08730" y="2920062"/>
            <a:ext cx="18749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HDR</a:t>
            </a:r>
            <a:r>
              <a:rPr kumimoji="1" lang="ja-JP" altLang="en-US" dirty="0" smtClean="0"/>
              <a:t>テクスチャ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21614" y="2901467"/>
            <a:ext cx="18287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SDR</a:t>
            </a:r>
            <a:r>
              <a:rPr kumimoji="1" lang="ja-JP" altLang="en-US" dirty="0" smtClean="0"/>
              <a:t>テクスチャ</a:t>
            </a:r>
          </a:p>
        </p:txBody>
      </p:sp>
      <p:sp>
        <p:nvSpPr>
          <p:cNvPr id="9" name="角丸四角形吹き出し 8"/>
          <p:cNvSpPr/>
          <p:nvPr/>
        </p:nvSpPr>
        <p:spPr>
          <a:xfrm>
            <a:off x="2002178" y="5566784"/>
            <a:ext cx="2486696" cy="1070943"/>
          </a:xfrm>
          <a:prstGeom prst="wedgeRoundRectCallout">
            <a:avLst>
              <a:gd name="adj1" fmla="val -57331"/>
              <a:gd name="adj2" fmla="val -37081"/>
              <a:gd name="adj3" fmla="val 16667"/>
            </a:avLst>
          </a:prstGeom>
          <a:solidFill>
            <a:schemeClr val="bg1"/>
          </a:solidFill>
          <a:ln w="28575">
            <a:solidFill>
              <a:srgbClr val="C0CF3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HDR</a:t>
            </a:r>
            <a:r>
              <a:rPr kumimoji="1" lang="ja-JP" altLang="en-US" dirty="0" smtClean="0"/>
              <a:t>の色をそのまま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表示している</a:t>
            </a:r>
          </a:p>
        </p:txBody>
      </p:sp>
    </p:spTree>
    <p:extLst>
      <p:ext uri="{BB962C8B-B14F-4D97-AF65-F5344CB8AC3E}">
        <p14:creationId xmlns:p14="http://schemas.microsoft.com/office/powerpoint/2010/main" val="1983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ディスプレイについて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ディスプレイは機種によって表現できる色に制限がある。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HDR</a:t>
            </a:r>
            <a:r>
              <a:rPr lang="ja-JP" altLang="en-US" dirty="0" smtClean="0"/>
              <a:t>に対応したディスプレイを</a:t>
            </a:r>
            <a:r>
              <a:rPr lang="en-US" altLang="ja-JP" dirty="0" smtClean="0"/>
              <a:t>HDR</a:t>
            </a:r>
            <a:r>
              <a:rPr lang="ja-JP" altLang="en-US" dirty="0" smtClean="0"/>
              <a:t>ディスプレイ、</a:t>
            </a:r>
            <a:r>
              <a:rPr lang="en-US" altLang="ja-JP" dirty="0" smtClean="0"/>
              <a:t>HDR</a:t>
            </a:r>
            <a:r>
              <a:rPr lang="ja-JP" altLang="en-US" dirty="0" smtClean="0"/>
              <a:t>モニターと呼ぶ。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一般的なディスプレイはほとんど</a:t>
            </a:r>
            <a:r>
              <a:rPr lang="en-US" altLang="ja-JP" dirty="0" smtClean="0"/>
              <a:t>HDR</a:t>
            </a:r>
            <a:r>
              <a:rPr lang="ja-JP" altLang="en-US" dirty="0" err="1" smtClean="0"/>
              <a:t>には</a:t>
            </a:r>
            <a:r>
              <a:rPr lang="ja-JP" altLang="en-US" dirty="0" smtClean="0"/>
              <a:t>対応していない。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オフスクリーンレンダリングによって</a:t>
            </a:r>
            <a:r>
              <a:rPr lang="en-US" altLang="ja-JP" dirty="0" smtClean="0"/>
              <a:t>DirectX</a:t>
            </a:r>
            <a:r>
              <a:rPr lang="ja-JP" altLang="en-US" dirty="0" smtClean="0"/>
              <a:t>で</a:t>
            </a:r>
            <a:r>
              <a:rPr lang="en-US" altLang="ja-JP" dirty="0" smtClean="0"/>
              <a:t>HDR</a:t>
            </a:r>
            <a:r>
              <a:rPr lang="ja-JP" altLang="en-US" dirty="0" smtClean="0"/>
              <a:t>画面は作れるが、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ディスプレイが</a:t>
            </a:r>
            <a:r>
              <a:rPr lang="en-US" altLang="ja-JP" dirty="0" smtClean="0"/>
              <a:t>HDR</a:t>
            </a:r>
            <a:r>
              <a:rPr lang="ja-JP" altLang="en-US" dirty="0" smtClean="0"/>
              <a:t>対応していなければ</a:t>
            </a:r>
            <a:r>
              <a:rPr lang="en-US" altLang="ja-JP" dirty="0" smtClean="0"/>
              <a:t>SDR</a:t>
            </a:r>
            <a:r>
              <a:rPr lang="ja-JP" altLang="en-US" dirty="0" smtClean="0"/>
              <a:t>で表示する必要がある。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988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トーンマッピング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SDR</a:t>
            </a:r>
            <a:r>
              <a:rPr lang="ja-JP" altLang="en-US" dirty="0" smtClean="0"/>
              <a:t>では</a:t>
            </a:r>
            <a:r>
              <a:rPr lang="en-US" altLang="ja-JP" dirty="0" smtClean="0"/>
              <a:t>1.0</a:t>
            </a:r>
            <a:r>
              <a:rPr lang="ja-JP" altLang="en-US" dirty="0" smtClean="0"/>
              <a:t>以上の色を表現できないので、</a:t>
            </a:r>
            <a:r>
              <a:rPr lang="en-US" altLang="ja-JP" dirty="0" smtClean="0"/>
              <a:t>SDR</a:t>
            </a:r>
            <a:r>
              <a:rPr lang="ja-JP" altLang="en-US" dirty="0" smtClean="0"/>
              <a:t>の環境でも</a:t>
            </a:r>
            <a:r>
              <a:rPr lang="en-US" altLang="ja-JP" dirty="0" smtClean="0"/>
              <a:t>HDR</a:t>
            </a:r>
            <a:r>
              <a:rPr lang="ja-JP" altLang="en-US" dirty="0" smtClean="0"/>
              <a:t>の色を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自然に見れるように調整するテクニック。</a:t>
            </a:r>
            <a:endParaRPr lang="en-US" altLang="ja-JP" dirty="0" smtClean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4" y="3026425"/>
            <a:ext cx="5507676" cy="3497089"/>
          </a:xfrm>
          <a:prstGeom prst="rect">
            <a:avLst/>
          </a:prstGeom>
        </p:spPr>
      </p:pic>
      <p:pic>
        <p:nvPicPr>
          <p:cNvPr id="7172" name="Picture 4" descr="https://cdn-ak.f.st-hatena.com/images/fotolife/h/hikita12312/20170813/201708130318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93" y="3427303"/>
            <a:ext cx="5275407" cy="309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6848041" y="2969579"/>
            <a:ext cx="41933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トーンマッピング後の</a:t>
            </a:r>
            <a:r>
              <a:rPr kumimoji="1" lang="en-US" altLang="ja-JP" dirty="0" smtClean="0"/>
              <a:t>SDR</a:t>
            </a:r>
            <a:r>
              <a:rPr kumimoji="1" lang="ja-JP" altLang="en-US" dirty="0" smtClean="0"/>
              <a:t>テクスチャ</a:t>
            </a:r>
          </a:p>
        </p:txBody>
      </p:sp>
    </p:spTree>
    <p:extLst>
      <p:ext uri="{BB962C8B-B14F-4D97-AF65-F5344CB8AC3E}">
        <p14:creationId xmlns:p14="http://schemas.microsoft.com/office/powerpoint/2010/main" val="34555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ガンマ補正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ハードウェア（ディスプレイ、プリンタなど）には各機器ごとに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発色特性（クセ）があり、この特性のことを「ガンマ特性」と呼ぶ。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各ハードウェアのガンマ特性を数値化したものと「ガンマ値」と呼ぶ。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PC</a:t>
            </a:r>
            <a:r>
              <a:rPr lang="ja-JP" altLang="en-US" dirty="0" smtClean="0"/>
              <a:t>からディスプレイに色が出力される時、ガンマ特性によって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出力される色が暗くなる傾向にあるので、ガンマ特性を打ち消す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補正をすることを「ガンマ補正」と呼ぶ。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741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ガンマ補正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02" y="2075689"/>
            <a:ext cx="6515101" cy="4343400"/>
          </a:xfrm>
          <a:prstGeom prst="rect">
            <a:avLst/>
          </a:prstGeom>
        </p:spPr>
      </p:pic>
      <p:sp>
        <p:nvSpPr>
          <p:cNvPr id="5" name="円形吹き出し 4"/>
          <p:cNvSpPr/>
          <p:nvPr/>
        </p:nvSpPr>
        <p:spPr>
          <a:xfrm>
            <a:off x="3970203" y="213268"/>
            <a:ext cx="2824205" cy="1678016"/>
          </a:xfrm>
          <a:prstGeom prst="wedgeEllipseCallout">
            <a:avLst>
              <a:gd name="adj1" fmla="val 15774"/>
              <a:gd name="adj2" fmla="val 57098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補正なしで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ディスプレイに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表示すると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暗くなってしまう</a:t>
            </a:r>
          </a:p>
        </p:txBody>
      </p:sp>
      <p:sp>
        <p:nvSpPr>
          <p:cNvPr id="6" name="円形吹き出し 5"/>
          <p:cNvSpPr/>
          <p:nvPr/>
        </p:nvSpPr>
        <p:spPr>
          <a:xfrm>
            <a:off x="6908801" y="213268"/>
            <a:ext cx="2554915" cy="1541917"/>
          </a:xfrm>
          <a:prstGeom prst="wedgeEllipseCallout">
            <a:avLst>
              <a:gd name="adj1" fmla="val 3805"/>
              <a:gd name="adj2" fmla="val 69115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ディスプレイに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画像を送る前に明るく補正する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（シェーダー）</a:t>
            </a:r>
            <a:endParaRPr kumimoji="1" lang="en-US" altLang="ja-JP" dirty="0" smtClean="0"/>
          </a:p>
        </p:txBody>
      </p:sp>
      <p:sp>
        <p:nvSpPr>
          <p:cNvPr id="7" name="円形吹き出し 6"/>
          <p:cNvSpPr/>
          <p:nvPr/>
        </p:nvSpPr>
        <p:spPr>
          <a:xfrm>
            <a:off x="9596581" y="449578"/>
            <a:ext cx="2225964" cy="1371601"/>
          </a:xfrm>
          <a:prstGeom prst="wedgeEllipseCallout">
            <a:avLst>
              <a:gd name="adj1" fmla="val -11963"/>
              <a:gd name="adj2" fmla="val 61034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結果として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元の画像と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ほぼ同じ色が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出力される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47" y="2101598"/>
            <a:ext cx="2493980" cy="249398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40542" y="4748740"/>
            <a:ext cx="11063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元の画像</a:t>
            </a:r>
          </a:p>
        </p:txBody>
      </p:sp>
    </p:spTree>
    <p:extLst>
      <p:ext uri="{BB962C8B-B14F-4D97-AF65-F5344CB8AC3E}">
        <p14:creationId xmlns:p14="http://schemas.microsoft.com/office/powerpoint/2010/main" val="341336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HDR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SDR</a:t>
            </a:r>
            <a:r>
              <a:rPr kumimoji="1" lang="ja-JP" altLang="en-US" dirty="0" smtClean="0"/>
              <a:t>ディスプレイのイメージ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2" name="Picture 2" descr="https://www.benq.com/content/dam/b2c/en-sg/knowledge-center/what-is-hdr/what-is-hdr-eye-care-monitor-4k-monitor-4k-gaming-monitor-4k-hdr-monitor-usb-c-monitor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8" y="1935480"/>
            <a:ext cx="9378084" cy="488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Bloom</a:t>
            </a:r>
            <a:r>
              <a:rPr lang="ja-JP" altLang="en-US" dirty="0" smtClean="0"/>
              <a:t>（</a:t>
            </a:r>
            <a:r>
              <a:rPr kumimoji="1" lang="ja-JP" altLang="en-US" dirty="0" smtClean="0"/>
              <a:t>ポストエフェクト）</a:t>
            </a:r>
            <a:endParaRPr kumimoji="1" lang="ja-JP" altLang="en-US" dirty="0"/>
          </a:p>
        </p:txBody>
      </p:sp>
      <p:pic>
        <p:nvPicPr>
          <p:cNvPr id="1026" name="Picture 2" descr="Image of a HDR scene where we need to add the bloom or glow effect in Open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1" y="2011939"/>
            <a:ext cx="2563424" cy="20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ght regions extracted of a scene for the bloom or glow post-processing effect in OpenG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9" y="4429988"/>
            <a:ext cx="2557483" cy="20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グローまたはブルーム効果のために抽出された明るい領域は、OpenGLではぼやけていま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298" y="4436185"/>
            <a:ext cx="2541443" cy="199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DRを使用したOpenGLでのブルームまたはグローの後処理効果の例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847" y="2316322"/>
            <a:ext cx="38100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/>
          <p:cNvSpPr/>
          <p:nvPr/>
        </p:nvSpPr>
        <p:spPr>
          <a:xfrm>
            <a:off x="4525819" y="2177956"/>
            <a:ext cx="1588654" cy="1588654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Combine</a:t>
            </a:r>
            <a:endParaRPr kumimoji="1" lang="ja-JP" altLang="en-US" dirty="0"/>
          </a:p>
        </p:txBody>
      </p:sp>
      <p:sp>
        <p:nvSpPr>
          <p:cNvPr id="5" name="右矢印 4"/>
          <p:cNvSpPr/>
          <p:nvPr/>
        </p:nvSpPr>
        <p:spPr>
          <a:xfrm>
            <a:off x="2925494" y="2834770"/>
            <a:ext cx="1600325" cy="3602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6114474" y="2792174"/>
            <a:ext cx="1476374" cy="3602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上矢印 5"/>
          <p:cNvSpPr/>
          <p:nvPr/>
        </p:nvSpPr>
        <p:spPr>
          <a:xfrm>
            <a:off x="5153706" y="3766610"/>
            <a:ext cx="396089" cy="66337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2905762" y="5250494"/>
            <a:ext cx="1155535" cy="3602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>
            <a:off x="1457940" y="4017819"/>
            <a:ext cx="338159" cy="412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/>
          <p:cNvSpPr/>
          <p:nvPr/>
        </p:nvSpPr>
        <p:spPr>
          <a:xfrm>
            <a:off x="2766898" y="2014102"/>
            <a:ext cx="1020734" cy="393769"/>
          </a:xfrm>
          <a:prstGeom prst="wedgeRoundRectCallout">
            <a:avLst>
              <a:gd name="adj1" fmla="val -68791"/>
              <a:gd name="adj2" fmla="val 36156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シーン</a:t>
            </a:r>
            <a:endParaRPr kumimoji="1" lang="ja-JP" altLang="en-US" dirty="0"/>
          </a:p>
        </p:txBody>
      </p:sp>
      <p:sp>
        <p:nvSpPr>
          <p:cNvPr id="19" name="角丸四角形吹き出し 18"/>
          <p:cNvSpPr/>
          <p:nvPr/>
        </p:nvSpPr>
        <p:spPr>
          <a:xfrm>
            <a:off x="2247888" y="4100945"/>
            <a:ext cx="1650607" cy="666684"/>
          </a:xfrm>
          <a:prstGeom prst="wedgeRoundRectCallout">
            <a:avLst>
              <a:gd name="adj1" fmla="val -60397"/>
              <a:gd name="adj2" fmla="val 33671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明るい色を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抽出</a:t>
            </a:r>
          </a:p>
        </p:txBody>
      </p:sp>
      <p:sp>
        <p:nvSpPr>
          <p:cNvPr id="20" name="角丸四角形吹き出し 19"/>
          <p:cNvSpPr/>
          <p:nvPr/>
        </p:nvSpPr>
        <p:spPr>
          <a:xfrm>
            <a:off x="6737543" y="5766882"/>
            <a:ext cx="1020734" cy="393769"/>
          </a:xfrm>
          <a:prstGeom prst="wedgeRoundRectCallout">
            <a:avLst>
              <a:gd name="adj1" fmla="val -68791"/>
              <a:gd name="adj2" fmla="val -41250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ぼかす</a:t>
            </a:r>
            <a:endParaRPr kumimoji="1" lang="ja-JP" altLang="en-US" dirty="0"/>
          </a:p>
        </p:txBody>
      </p:sp>
      <p:sp>
        <p:nvSpPr>
          <p:cNvPr id="21" name="角丸四角形吹き出し 20"/>
          <p:cNvSpPr/>
          <p:nvPr/>
        </p:nvSpPr>
        <p:spPr>
          <a:xfrm>
            <a:off x="6560793" y="2210986"/>
            <a:ext cx="842154" cy="487013"/>
          </a:xfrm>
          <a:prstGeom prst="wedgeRoundRectCallout">
            <a:avLst>
              <a:gd name="adj1" fmla="val 79855"/>
              <a:gd name="adj2" fmla="val 41645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合成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00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フレームバッファを作成し、</a:t>
            </a:r>
            <a:r>
              <a:rPr kumimoji="1" lang="en-US" altLang="ja-JP" dirty="0" smtClean="0"/>
              <a:t>HDR</a:t>
            </a:r>
            <a:r>
              <a:rPr kumimoji="1" lang="ja-JP" altLang="en-US" dirty="0" smtClean="0"/>
              <a:t>テクスチャにシーンを描画する。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HDR</a:t>
            </a:r>
            <a:r>
              <a:rPr lang="ja-JP" altLang="en-US" dirty="0" smtClean="0"/>
              <a:t>やガンマを理解したうえでトーンマッピングやガンマ補正を行う。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ブルームエフェクトをかけた画面を表示する。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4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授業</a:t>
            </a:r>
            <a:r>
              <a:rPr lang="ja-JP" altLang="en-US" dirty="0"/>
              <a:t>内容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dirty="0" smtClean="0"/>
              <a:t>フレームバッファ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SDR/HDR</a:t>
            </a:r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ガンマ</a:t>
            </a:r>
            <a:r>
              <a:rPr lang="ja-JP" altLang="en-US" dirty="0"/>
              <a:t>補正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トーンマッピング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ポストエフェクト</a:t>
            </a:r>
            <a:endParaRPr lang="en-US" altLang="ja-JP" dirty="0" smtClean="0"/>
          </a:p>
          <a:p>
            <a:pPr rtl="0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実行結果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オフスクリーンレンダリング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描画結果をテクスチャにレンダリングする方法。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" y="2405485"/>
            <a:ext cx="8041787" cy="44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フレームバッファ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一画面分の表示内容を一時的に保存しておく領域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オフスクリーンレンダリングの結果を保存するテクスチャ領域。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 smtClean="0"/>
              <a:t>深度、法線、スペキュラなどの情報を持つフレームバッファのことを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G-Buffer</a:t>
            </a:r>
            <a:r>
              <a:rPr kumimoji="1" lang="ja-JP" altLang="en-US" dirty="0" smtClean="0"/>
              <a:t>」と呼ぶ。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760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049" y="3445165"/>
            <a:ext cx="11252160" cy="33883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17" y="1"/>
            <a:ext cx="6345383" cy="398718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9049" y="1016000"/>
            <a:ext cx="4792551" cy="119149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オフスクリーンレンダリングを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利用したテクニック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63783" y="2927927"/>
            <a:ext cx="30664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ディファードレンダリング</a:t>
            </a:r>
          </a:p>
        </p:txBody>
      </p:sp>
    </p:spTree>
    <p:extLst>
      <p:ext uri="{BB962C8B-B14F-4D97-AF65-F5344CB8AC3E}">
        <p14:creationId xmlns:p14="http://schemas.microsoft.com/office/powerpoint/2010/main" val="15852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HDR</a:t>
            </a:r>
            <a:r>
              <a:rPr kumimoji="1" lang="ja-JP" altLang="en-US" dirty="0" smtClean="0"/>
              <a:t>（ハイダイナミックレンジ）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SDR(</a:t>
            </a:r>
            <a:r>
              <a:rPr kumimoji="1" lang="ja-JP" altLang="en-US" dirty="0" smtClean="0"/>
              <a:t>スタンダードダイナミックレンジ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に比べて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幅広い明るさを表現できる。</a:t>
            </a:r>
            <a:endParaRPr kumimoji="1" lang="en-US" altLang="ja-JP" dirty="0" smtClean="0"/>
          </a:p>
          <a:p>
            <a:r>
              <a:rPr lang="ja-JP" altLang="en-US" dirty="0" smtClean="0"/>
              <a:t>通常</a:t>
            </a:r>
            <a:r>
              <a:rPr lang="en-US" altLang="ja-JP" dirty="0" smtClean="0"/>
              <a:t>(SDR)</a:t>
            </a:r>
            <a:r>
              <a:rPr lang="ja-JP" altLang="en-US" dirty="0" smtClean="0"/>
              <a:t>で各チャンネル</a:t>
            </a:r>
            <a:r>
              <a:rPr lang="en-US" altLang="ja-JP" dirty="0" smtClean="0"/>
              <a:t>(RGBA)</a:t>
            </a:r>
            <a:r>
              <a:rPr lang="ja-JP" altLang="en-US" dirty="0" smtClean="0"/>
              <a:t>の成分は</a:t>
            </a:r>
            <a:r>
              <a:rPr lang="en-US" altLang="ja-JP" dirty="0" smtClean="0"/>
              <a:t>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255</a:t>
            </a:r>
            <a:r>
              <a:rPr lang="ja-JP" altLang="en-US" dirty="0" smtClean="0"/>
              <a:t>を正規化して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0.0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1.0</a:t>
            </a:r>
            <a:r>
              <a:rPr lang="ja-JP" altLang="en-US" dirty="0" smtClean="0"/>
              <a:t>で表現されるが、</a:t>
            </a:r>
            <a:r>
              <a:rPr lang="en-US" altLang="ja-JP" dirty="0" smtClean="0"/>
              <a:t>HDR</a:t>
            </a:r>
            <a:r>
              <a:rPr lang="ja-JP" altLang="en-US" dirty="0" smtClean="0"/>
              <a:t>では</a:t>
            </a:r>
            <a:r>
              <a:rPr lang="en-US" altLang="ja-JP" dirty="0" smtClean="0"/>
              <a:t>1.0</a:t>
            </a:r>
            <a:r>
              <a:rPr lang="ja-JP" altLang="en-US" dirty="0" smtClean="0"/>
              <a:t>以上を超えた表現ができる。</a:t>
            </a:r>
            <a:endParaRPr kumimoji="1" lang="ja-JP" altLang="en-US" dirty="0"/>
          </a:p>
        </p:txBody>
      </p:sp>
      <p:pic>
        <p:nvPicPr>
          <p:cNvPr id="3074" name="Picture 2" descr="（写真はHDR効果のイメージを分かり易く表現できよう加工したものです。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79" y="3714750"/>
            <a:ext cx="68103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5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ブレーンストーミングのプレゼンテーション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482_TF03460637.potx" id="{8F3B156D-932A-4C4F-B19B-13DA9C7AB513}" vid="{CAF0C7A8-6467-402F-B5CC-E460ADA54A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 ブレーンストーミング プレゼンテーション</Template>
  <TotalTime>3646</TotalTime>
  <Words>309</Words>
  <Application>Microsoft Office PowerPoint</Application>
  <PresentationFormat>ワイド画面</PresentationFormat>
  <Paragraphs>84</Paragraphs>
  <Slides>17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Meiryo UI</vt:lpstr>
      <vt:lpstr>ＭＳ ゴシック</vt:lpstr>
      <vt:lpstr>ＭＳ 明朝</vt:lpstr>
      <vt:lpstr>Palatino Linotype</vt:lpstr>
      <vt:lpstr>Wingdings 2</vt:lpstr>
      <vt:lpstr>ブレーンストーミングのプレゼンテーション</vt:lpstr>
      <vt:lpstr>描画エンジン開発Ⅲ・Ⅳ</vt:lpstr>
      <vt:lpstr>授業内容</vt:lpstr>
      <vt:lpstr>実行結果</vt:lpstr>
      <vt:lpstr>実行結果</vt:lpstr>
      <vt:lpstr>実行結果</vt:lpstr>
      <vt:lpstr>オフスクリーンレンダリング</vt:lpstr>
      <vt:lpstr>フレームバッファ</vt:lpstr>
      <vt:lpstr>PowerPoint プレゼンテーション</vt:lpstr>
      <vt:lpstr>HDR（ハイダイナミックレンジ）</vt:lpstr>
      <vt:lpstr>HDRテクスチャ</vt:lpstr>
      <vt:lpstr>ディスプレイについて</vt:lpstr>
      <vt:lpstr>トーンマッピング</vt:lpstr>
      <vt:lpstr>ガンマ補正</vt:lpstr>
      <vt:lpstr>ガンマ補正</vt:lpstr>
      <vt:lpstr>HDRとSDRディスプレイのイメージ</vt:lpstr>
      <vt:lpstr>Bloom（ポストエフェクト）</vt:lpstr>
      <vt:lpstr>実習内容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描画エンジン制作Ⅰ</dc:title>
  <dc:creator>吉野 広二</dc:creator>
  <cp:lastModifiedBy>永瀬 鈴久</cp:lastModifiedBy>
  <cp:revision>222</cp:revision>
  <dcterms:created xsi:type="dcterms:W3CDTF">2019-03-17T05:51:21Z</dcterms:created>
  <dcterms:modified xsi:type="dcterms:W3CDTF">2022-01-12T00:13:03Z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